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1" r:id="rId2"/>
  </p:sldMasterIdLst>
  <p:notesMasterIdLst>
    <p:notesMasterId r:id="rId11"/>
  </p:notesMasterIdLst>
  <p:sldIdLst>
    <p:sldId id="257" r:id="rId3"/>
    <p:sldId id="287" r:id="rId4"/>
    <p:sldId id="291" r:id="rId5"/>
    <p:sldId id="268" r:id="rId6"/>
    <p:sldId id="288" r:id="rId7"/>
    <p:sldId id="289" r:id="rId8"/>
    <p:sldId id="290" r:id="rId9"/>
    <p:sldId id="29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2"/>
  </p:normalViewPr>
  <p:slideViewPr>
    <p:cSldViewPr snapToGrid="0" snapToObjects="1">
      <p:cViewPr varScale="1">
        <p:scale>
          <a:sx n="76" d="100"/>
          <a:sy n="76" d="100"/>
        </p:scale>
        <p:origin x="216" y="8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D1E675-489F-7142-BD1D-178C04DB8C14}" type="datetimeFigureOut">
              <a:rPr lang="en-US" smtClean="0"/>
              <a:t>2/15/21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D6CF5-1BBF-EB40-A3CE-6C9B9EE3A5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825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5471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52f7a6fdee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52f7a6fdee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65555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52f7a6fdee_1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52f7a6fdee_1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2849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8071b4ed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8071b4ed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412946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8071b4ed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8071b4ed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194498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8071b4ed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8071b4ed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6555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8071b4ed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8071b4ed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29979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78071b4ed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78071b4ed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675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F7C52-DC24-DE4A-A5DD-56DDEC6462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9C2DC1-5DB6-BC41-AED0-1A5494D407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8C0902-10F4-7945-9B3E-A61C26C71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061E27-223E-B642-B008-BCDA12D8C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BE350-125A-6842-A07B-BFC2D3631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8595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5F9B7-4EC4-7347-BB37-BC73031D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1F19CE-F4EF-3A4D-A4BE-45911A60F1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449CA-0B13-1343-B780-26E6FE5DD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CBF56-7E4A-E343-B382-B52C43588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870F7-5E7F-C44F-B855-140D6E0B3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5799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40C5A9-6865-804E-85C0-65F346598C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E3E146-FE99-1648-B3AD-80A7A95169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D27987-C45A-C64C-BD48-AD6DB2BA8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86CD2-ABC3-4D48-B4BB-52F5925D0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6255CF-8560-5246-84DF-B8BDA0F37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0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95764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655248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876217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23293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859448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65361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198957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76323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CACA5B-BAA9-F847-B824-641EB9E7E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C1464-2986-9A4B-97A1-1E9638423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32ECA-E8B4-E349-BC10-24FA5BFBE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B6A0EA-9FC0-C848-82D8-F7E93F5484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FBCDF-31FF-B44D-A854-36BFAFEB5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0061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904154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13697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92274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1215B-EE80-CC42-B87E-32B3DD848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8B29E2-8827-5C48-B2F0-490BB4B3EC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62EA50-8027-0349-B541-B11A3103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CCFB9-B172-EB43-B642-D8C54FC71B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7CC86-525A-204D-84A3-B0CF90897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57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C3354-B361-C844-AF03-E022A3E97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D087A-042A-7F4E-976D-E50017E953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DD650-B138-2043-8B48-BE8387100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671592-D1CD-584F-806C-678CF8EEA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23849A-654C-1B48-8AC2-264F7E5FA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7D8AF3-786E-1747-BCE0-9B23FE3B2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970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C0E91-9A58-2643-BF06-1E5914EA0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85292E-53D7-BE4B-9177-49BEB4D0A3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E6D416-D587-8D47-ADB7-1A5ACA959A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A81B52-71BD-1C41-913C-1AA3E28C6C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C4EE9A-D18D-9B45-A4AA-D7E96DCB0A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0F5D52E-629E-7949-ABC4-7729AB257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EFD988-C9C2-1F43-B4DA-663CCF39B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340213-A594-1A43-B142-FFF7BE791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31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74C5B-36C9-184F-8A98-60226A2E5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13CA04-23A8-AD4E-A277-EB9A9EC15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A46738-2B9F-8B40-85E3-A91BAA3A4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14E149-0ABC-4F48-B9AF-CB8D81D6A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3CE370-C733-F04B-AFE9-838F5F38B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3A39BB-5DBD-F24C-AD03-1BE7473E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43C0E-DADC-9E4B-8EC9-628970A05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614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DC75A-7408-B845-95C2-C614A7F2D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FBCF-4DF8-8E42-B86C-8BB115275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BFF423-E6C0-5442-BB16-3A34A51C7F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25C29-59FC-7144-85AF-77DF91921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BD280D-D465-1B47-9880-3453F7FE9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F2C262-27B4-564C-AD81-BD2C0771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49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234DF-5BD6-5C4B-8E4F-0814DE6F6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6B9D2B-1C66-A641-BF38-DAD9E00CB9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75DEF8-27BF-6544-B72B-51F8F27D2A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82CDBE-C0B4-3C42-897E-909C5625C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CB5190-8A9A-3543-9DF1-BCE8ABC8B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E77371-90F6-644E-B214-73F9D5505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92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948082F-AC1A-7C49-9A9C-64798F912B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1BB717-504E-4D45-A06B-47E1249EDF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4A864-08D2-1448-BA8F-E67BBA06653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7AA96-BBF8-2B42-8CE8-708760531088}" type="datetimeFigureOut">
              <a:rPr lang="en-US" smtClean="0"/>
              <a:t>2/15/21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E3D0D-C74C-EA43-AB31-8B4C027D19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C1ADB8-3E1F-3445-888C-704CC25127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66516-0024-CF4F-826C-65C7A443C0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814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944166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reeronestop.org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tiff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/>
        </p:nvSpPr>
        <p:spPr>
          <a:xfrm>
            <a:off x="1567798" y="1990041"/>
            <a:ext cx="9056400" cy="1025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" sz="6267" dirty="0">
                <a:latin typeface="Avenir Book" panose="02000503020000020003" pitchFamily="2" charset="0"/>
              </a:rPr>
              <a:t>Congratulations</a:t>
            </a:r>
            <a:endParaRPr sz="6267" dirty="0">
              <a:latin typeface="Avenir Book" panose="02000503020000020003" pitchFamily="2" charset="0"/>
            </a:endParaRPr>
          </a:p>
        </p:txBody>
      </p:sp>
      <p:pic>
        <p:nvPicPr>
          <p:cNvPr id="4" name="image1.png">
            <a:extLst>
              <a:ext uri="{FF2B5EF4-FFF2-40B4-BE49-F238E27FC236}">
                <a16:creationId xmlns:a16="http://schemas.microsoft.com/office/drawing/2014/main" id="{C62B541B-D209-C542-970D-DA3348D43C1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48355" y="386649"/>
            <a:ext cx="1360968" cy="1360968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C735036-A166-A646-9E6F-4141914352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6359"/>
          <a:stretch/>
        </p:blipFill>
        <p:spPr>
          <a:xfrm>
            <a:off x="0" y="6204432"/>
            <a:ext cx="12192000" cy="653568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3B1911C-4A13-114B-87BF-2293B67B8445}"/>
              </a:ext>
            </a:extLst>
          </p:cNvPr>
          <p:cNvSpPr/>
          <p:nvPr/>
        </p:nvSpPr>
        <p:spPr>
          <a:xfrm>
            <a:off x="2672652" y="3253535"/>
            <a:ext cx="68466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>
                <a:solidFill>
                  <a:srgbClr val="3D85C6"/>
                </a:solidFill>
                <a:latin typeface="Avenir Book" panose="02000503020000020003" pitchFamily="2" charset="0"/>
              </a:rPr>
              <a:t>Your next steps</a:t>
            </a:r>
          </a:p>
        </p:txBody>
      </p:sp>
      <p:pic>
        <p:nvPicPr>
          <p:cNvPr id="8" name="Google Shape;60;p14">
            <a:extLst>
              <a:ext uri="{FF2B5EF4-FFF2-40B4-BE49-F238E27FC236}">
                <a16:creationId xmlns:a16="http://schemas.microsoft.com/office/drawing/2014/main" id="{E3186BE8-12F4-EA45-8D5F-BD35261984CF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54925" y="4736983"/>
            <a:ext cx="3682147" cy="12295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938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43"/>
          <p:cNvSpPr txBox="1"/>
          <p:nvPr/>
        </p:nvSpPr>
        <p:spPr>
          <a:xfrm>
            <a:off x="5642681" y="2060679"/>
            <a:ext cx="5265600" cy="36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defTabSz="1219170">
              <a:buClr>
                <a:srgbClr val="000000"/>
              </a:buClr>
            </a:pPr>
            <a:r>
              <a:rPr lang="en-US" sz="3600" kern="0" dirty="0">
                <a:solidFill>
                  <a:srgbClr val="000000"/>
                </a:solidFill>
                <a:latin typeface="Avenir Book" panose="02000503020000020003" pitchFamily="2" charset="0"/>
                <a:cs typeface="Arial"/>
                <a:sym typeface="Arial"/>
              </a:rPr>
              <a:t>Each week, continue to use the Review &amp; Preview worksheet to continue making and meeting weekly goals. </a:t>
            </a:r>
            <a:endParaRPr sz="3600" kern="0" dirty="0">
              <a:solidFill>
                <a:srgbClr val="000000"/>
              </a:solidFill>
              <a:latin typeface="Avenir Book" panose="02000503020000020003" pitchFamily="2" charset="0"/>
              <a:cs typeface="Arial"/>
              <a:sym typeface="Arial"/>
            </a:endParaRPr>
          </a:p>
        </p:txBody>
      </p:sp>
      <p:pic>
        <p:nvPicPr>
          <p:cNvPr id="238" name="Google Shape;238;p43"/>
          <p:cNvPicPr preferRelativeResize="0"/>
          <p:nvPr/>
        </p:nvPicPr>
        <p:blipFill rotWithShape="1">
          <a:blip r:embed="rId3"/>
          <a:srcRect l="1291"/>
          <a:stretch/>
        </p:blipFill>
        <p:spPr>
          <a:xfrm>
            <a:off x="2031467" y="1477765"/>
            <a:ext cx="3204545" cy="421164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AEAE3AA-44C4-734D-B2AB-F6FFAA41C6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6359"/>
          <a:stretch/>
        </p:blipFill>
        <p:spPr>
          <a:xfrm>
            <a:off x="0" y="6204432"/>
            <a:ext cx="12192000" cy="653568"/>
          </a:xfrm>
          <a:prstGeom prst="rect">
            <a:avLst/>
          </a:prstGeom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id="{FA547D94-156B-1948-A73F-F7C0D6A427B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23473" y="116797"/>
            <a:ext cx="1360968" cy="136096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76">
            <a:extLst>
              <a:ext uri="{FF2B5EF4-FFF2-40B4-BE49-F238E27FC236}">
                <a16:creationId xmlns:a16="http://schemas.microsoft.com/office/drawing/2014/main" id="{3DD2071C-6F29-F344-9E1A-28DF21FA4596}"/>
              </a:ext>
            </a:extLst>
          </p:cNvPr>
          <p:cNvSpPr/>
          <p:nvPr/>
        </p:nvSpPr>
        <p:spPr>
          <a:xfrm>
            <a:off x="1991109" y="271091"/>
            <a:ext cx="8917172" cy="1052895"/>
          </a:xfrm>
          <a:prstGeom prst="rect">
            <a:avLst/>
          </a:prstGeom>
          <a:solidFill>
            <a:srgbClr val="1373AE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685800">
              <a:lnSpc>
                <a:spcPct val="90000"/>
              </a:lnSpc>
              <a:defRPr sz="32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defTabSz="914377">
              <a:buClr>
                <a:srgbClr val="000000"/>
              </a:buClr>
              <a:defRPr sz="1800">
                <a:solidFill>
                  <a:srgbClr val="000000"/>
                </a:solidFill>
              </a:defRPr>
            </a:pPr>
            <a:r>
              <a:rPr lang="en-US" sz="4267" kern="0" dirty="0">
                <a:solidFill>
                  <a:schemeClr val="bg1"/>
                </a:solidFill>
              </a:rPr>
              <a:t>Review &amp; Preview</a:t>
            </a:r>
            <a:endParaRPr sz="4267" kern="0" dirty="0">
              <a:solidFill>
                <a:schemeClr val="bg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B96E0A5-17FD-5C4C-AD0E-EC61525D7DE7}"/>
              </a:ext>
            </a:extLst>
          </p:cNvPr>
          <p:cNvSpPr/>
          <p:nvPr/>
        </p:nvSpPr>
        <p:spPr>
          <a:xfrm>
            <a:off x="1991109" y="5845574"/>
            <a:ext cx="4241360" cy="42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en-US" sz="1067" kern="0" dirty="0">
                <a:solidFill>
                  <a:srgbClr val="1373AE"/>
                </a:solidFill>
                <a:latin typeface="Arial"/>
                <a:cs typeface="Arial"/>
                <a:sym typeface="Arial"/>
              </a:rPr>
              <a:t>https://</a:t>
            </a:r>
            <a:r>
              <a:rPr lang="en-US" sz="1067" kern="0" dirty="0" err="1">
                <a:solidFill>
                  <a:srgbClr val="1373AE"/>
                </a:solidFill>
                <a:latin typeface="Arial"/>
                <a:cs typeface="Arial"/>
                <a:sym typeface="Arial"/>
              </a:rPr>
              <a:t>crossroadscareer.org</a:t>
            </a:r>
            <a:r>
              <a:rPr lang="en-US" sz="1067" kern="0" dirty="0">
                <a:solidFill>
                  <a:srgbClr val="1373AE"/>
                </a:solidFill>
                <a:latin typeface="Arial"/>
                <a:cs typeface="Arial"/>
                <a:sym typeface="Arial"/>
              </a:rPr>
              <a:t>/wp-content/uploads/partners/Coaching/Review-Preview-</a:t>
            </a:r>
            <a:r>
              <a:rPr lang="en-US" sz="1067" kern="0" dirty="0" err="1">
                <a:solidFill>
                  <a:srgbClr val="1373AE"/>
                </a:solidFill>
                <a:latin typeface="Arial"/>
                <a:cs typeface="Arial"/>
                <a:sym typeface="Arial"/>
              </a:rPr>
              <a:t>Resource.pdf</a:t>
            </a:r>
            <a:endParaRPr lang="en-US" sz="1067" kern="0" dirty="0">
              <a:solidFill>
                <a:srgbClr val="1373AE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8531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EAE3AA-44C4-734D-B2AB-F6FFAA41C60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59"/>
          <a:stretch/>
        </p:blipFill>
        <p:spPr>
          <a:xfrm>
            <a:off x="0" y="6204432"/>
            <a:ext cx="12192000" cy="653568"/>
          </a:xfrm>
          <a:prstGeom prst="rect">
            <a:avLst/>
          </a:prstGeom>
        </p:spPr>
      </p:pic>
      <p:pic>
        <p:nvPicPr>
          <p:cNvPr id="5" name="image1.png">
            <a:extLst>
              <a:ext uri="{FF2B5EF4-FFF2-40B4-BE49-F238E27FC236}">
                <a16:creationId xmlns:a16="http://schemas.microsoft.com/office/drawing/2014/main" id="{FA547D94-156B-1948-A73F-F7C0D6A427B5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3473" y="116797"/>
            <a:ext cx="1360968" cy="1360968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76">
            <a:extLst>
              <a:ext uri="{FF2B5EF4-FFF2-40B4-BE49-F238E27FC236}">
                <a16:creationId xmlns:a16="http://schemas.microsoft.com/office/drawing/2014/main" id="{3DD2071C-6F29-F344-9E1A-28DF21FA4596}"/>
              </a:ext>
            </a:extLst>
          </p:cNvPr>
          <p:cNvSpPr/>
          <p:nvPr/>
        </p:nvSpPr>
        <p:spPr>
          <a:xfrm>
            <a:off x="1991109" y="271091"/>
            <a:ext cx="8917172" cy="1052895"/>
          </a:xfrm>
          <a:prstGeom prst="rect">
            <a:avLst/>
          </a:prstGeom>
          <a:solidFill>
            <a:srgbClr val="1373A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685800">
              <a:lnSpc>
                <a:spcPct val="90000"/>
              </a:lnSpc>
              <a:defRPr sz="32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defTabSz="914377">
              <a:buClr>
                <a:srgbClr val="000000"/>
              </a:buClr>
              <a:defRPr sz="1800">
                <a:solidFill>
                  <a:srgbClr val="000000"/>
                </a:solidFill>
              </a:defRPr>
            </a:pPr>
            <a:r>
              <a:rPr lang="en-US" sz="4267" kern="0" dirty="0">
                <a:solidFill>
                  <a:schemeClr val="bg1"/>
                </a:solidFill>
              </a:rPr>
              <a:t>Do your J-O-B</a:t>
            </a:r>
            <a:endParaRPr sz="4267" kern="0" dirty="0">
              <a:solidFill>
                <a:schemeClr val="bg1"/>
              </a:solidFill>
            </a:endParaRPr>
          </a:p>
        </p:txBody>
      </p:sp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77AD9750-A77C-BE4B-A4FD-09F2BC9349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29628" y="1501171"/>
            <a:ext cx="7840133" cy="467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209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/>
        </p:nvSpPr>
        <p:spPr>
          <a:xfrm>
            <a:off x="1921495" y="1561600"/>
            <a:ext cx="9056400" cy="3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200" b="1" dirty="0">
                <a:latin typeface="Avenir Book" panose="02000503020000020003" pitchFamily="2" charset="0"/>
              </a:rPr>
              <a:t>In which of the 7 steps are you now?</a:t>
            </a:r>
          </a:p>
          <a:p>
            <a:pPr algn="ctr"/>
            <a:endParaRPr lang="en-US" sz="2800" dirty="0">
              <a:latin typeface="Avenir Book" panose="02000503020000020003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Get coaching for specific needs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This is a journey, not a destination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Start or join a Christ-centered career group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Take StrengthsFinder or Career Direct assessments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Start, join or lead another study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Avenir Book" panose="02000503020000020003" pitchFamily="2" charset="0"/>
              </a:rPr>
              <a:t>Join or start a career ministry team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64B20B-F121-F34C-8972-1C9F1A3E7A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59"/>
          <a:stretch/>
        </p:blipFill>
        <p:spPr>
          <a:xfrm>
            <a:off x="0" y="6204432"/>
            <a:ext cx="12192000" cy="653568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FFEA50DF-4AC5-6C4A-AECA-AEBB389F1C2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3473" y="116797"/>
            <a:ext cx="1360968" cy="136096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6">
            <a:extLst>
              <a:ext uri="{FF2B5EF4-FFF2-40B4-BE49-F238E27FC236}">
                <a16:creationId xmlns:a16="http://schemas.microsoft.com/office/drawing/2014/main" id="{215888DC-75BC-D346-8390-609D6AA96D10}"/>
              </a:ext>
            </a:extLst>
          </p:cNvPr>
          <p:cNvSpPr/>
          <p:nvPr/>
        </p:nvSpPr>
        <p:spPr>
          <a:xfrm>
            <a:off x="1991109" y="271091"/>
            <a:ext cx="8917172" cy="1052895"/>
          </a:xfrm>
          <a:prstGeom prst="rect">
            <a:avLst/>
          </a:prstGeom>
          <a:solidFill>
            <a:srgbClr val="1373AE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685800">
              <a:lnSpc>
                <a:spcPct val="90000"/>
              </a:lnSpc>
              <a:defRPr sz="32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4267" dirty="0">
                <a:solidFill>
                  <a:schemeClr val="bg1"/>
                </a:solidFill>
              </a:rPr>
              <a:t>Your Next Steps</a:t>
            </a:r>
            <a:endParaRPr sz="42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3921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/>
        </p:nvSpPr>
        <p:spPr>
          <a:xfrm>
            <a:off x="1921495" y="1561600"/>
            <a:ext cx="9056400" cy="3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200" b="1" dirty="0">
                <a:latin typeface="Avenir Book" panose="02000503020000020003" pitchFamily="2" charset="0"/>
              </a:rPr>
              <a:t>Find Local Help</a:t>
            </a:r>
          </a:p>
          <a:p>
            <a:pPr algn="ctr"/>
            <a:endParaRPr lang="en-US" sz="3200" b="1" dirty="0">
              <a:latin typeface="Avenir Book" panose="02000503020000020003" pitchFamily="2" charset="0"/>
            </a:endParaRPr>
          </a:p>
          <a:p>
            <a:pPr algn="ctr"/>
            <a:r>
              <a:rPr lang="en-US" sz="2800" dirty="0">
                <a:latin typeface="Avenir Book" panose="02000503020000020003" pitchFamily="2" charset="0"/>
              </a:rPr>
              <a:t>Other Career Ministry Offerings</a:t>
            </a:r>
          </a:p>
          <a:p>
            <a:pPr algn="ctr"/>
            <a:r>
              <a:rPr lang="en-US" sz="2800" dirty="0">
                <a:latin typeface="Avenir Book" panose="02000503020000020003" pitchFamily="2" charset="0"/>
              </a:rPr>
              <a:t>Other Ministries in Church or Community</a:t>
            </a:r>
          </a:p>
          <a:p>
            <a:pPr algn="ctr"/>
            <a:r>
              <a:rPr lang="en-US" sz="2800" dirty="0">
                <a:latin typeface="Avenir Book" panose="02000503020000020003" pitchFamily="2" charset="0"/>
              </a:rPr>
              <a:t>American Job Centers </a:t>
            </a:r>
          </a:p>
          <a:p>
            <a:pPr algn="ctr"/>
            <a:r>
              <a:rPr lang="en-US" sz="2800" dirty="0">
                <a:latin typeface="Avenir Book" panose="02000503020000020003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http://www.careeronestop.org</a:t>
            </a:r>
            <a:r>
              <a:rPr lang="en-US" sz="2800" dirty="0">
                <a:latin typeface="Avenir Book" panose="02000503020000020003" pitchFamily="2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64B20B-F121-F34C-8972-1C9F1A3E7A8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6359"/>
          <a:stretch/>
        </p:blipFill>
        <p:spPr>
          <a:xfrm>
            <a:off x="0" y="6204432"/>
            <a:ext cx="12192000" cy="653568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FFEA50DF-4AC5-6C4A-AECA-AEBB389F1C2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223473" y="116797"/>
            <a:ext cx="1360968" cy="136096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6">
            <a:extLst>
              <a:ext uri="{FF2B5EF4-FFF2-40B4-BE49-F238E27FC236}">
                <a16:creationId xmlns:a16="http://schemas.microsoft.com/office/drawing/2014/main" id="{215888DC-75BC-D346-8390-609D6AA96D10}"/>
              </a:ext>
            </a:extLst>
          </p:cNvPr>
          <p:cNvSpPr/>
          <p:nvPr/>
        </p:nvSpPr>
        <p:spPr>
          <a:xfrm>
            <a:off x="1991109" y="271091"/>
            <a:ext cx="8917172" cy="1052895"/>
          </a:xfrm>
          <a:prstGeom prst="rect">
            <a:avLst/>
          </a:prstGeom>
          <a:solidFill>
            <a:srgbClr val="1373A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685800">
              <a:lnSpc>
                <a:spcPct val="90000"/>
              </a:lnSpc>
              <a:defRPr sz="32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4267" dirty="0">
                <a:solidFill>
                  <a:schemeClr val="bg1"/>
                </a:solidFill>
              </a:rPr>
              <a:t>Your Next Steps</a:t>
            </a:r>
            <a:endParaRPr sz="42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164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/>
        </p:nvSpPr>
        <p:spPr>
          <a:xfrm>
            <a:off x="5644194" y="1730933"/>
            <a:ext cx="5333701" cy="3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200" b="1" dirty="0">
                <a:latin typeface="Avenir Book" panose="02000503020000020003" pitchFamily="2" charset="0"/>
              </a:rPr>
              <a:t>New Job Jump Start</a:t>
            </a:r>
          </a:p>
          <a:p>
            <a:pPr algn="ctr"/>
            <a:endParaRPr lang="en-US" sz="3200" b="1" dirty="0">
              <a:latin typeface="Avenir Book" panose="02000503020000020003" pitchFamily="2" charset="0"/>
            </a:endParaRPr>
          </a:p>
          <a:p>
            <a:pPr algn="ctr"/>
            <a:r>
              <a:rPr lang="en-US" sz="2800" dirty="0">
                <a:latin typeface="Avenir Book" panose="02000503020000020003" pitchFamily="2" charset="0"/>
              </a:rPr>
              <a:t>If you got a new job, read </a:t>
            </a:r>
            <a:r>
              <a:rPr lang="en-US" sz="2800" b="1" i="1" dirty="0">
                <a:latin typeface="Avenir Book" panose="02000503020000020003" pitchFamily="2" charset="0"/>
              </a:rPr>
              <a:t>New Job Jump Start</a:t>
            </a:r>
            <a:r>
              <a:rPr lang="en-US" sz="2800" dirty="0">
                <a:latin typeface="Avenir Book" panose="02000503020000020003" pitchFamily="2" charset="0"/>
              </a:rPr>
              <a:t>. You can study with a buddy or by yourself. Read daily for a month or browse the contents for top hot topics every day.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64B20B-F121-F34C-8972-1C9F1A3E7A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59"/>
          <a:stretch/>
        </p:blipFill>
        <p:spPr>
          <a:xfrm>
            <a:off x="0" y="6204432"/>
            <a:ext cx="12192000" cy="653568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FFEA50DF-4AC5-6C4A-AECA-AEBB389F1C2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3473" y="116797"/>
            <a:ext cx="1360968" cy="136096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6">
            <a:extLst>
              <a:ext uri="{FF2B5EF4-FFF2-40B4-BE49-F238E27FC236}">
                <a16:creationId xmlns:a16="http://schemas.microsoft.com/office/drawing/2014/main" id="{215888DC-75BC-D346-8390-609D6AA96D10}"/>
              </a:ext>
            </a:extLst>
          </p:cNvPr>
          <p:cNvSpPr/>
          <p:nvPr/>
        </p:nvSpPr>
        <p:spPr>
          <a:xfrm>
            <a:off x="1991109" y="271091"/>
            <a:ext cx="8917172" cy="1052895"/>
          </a:xfrm>
          <a:prstGeom prst="rect">
            <a:avLst/>
          </a:prstGeom>
          <a:solidFill>
            <a:srgbClr val="1373AE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685800">
              <a:lnSpc>
                <a:spcPct val="90000"/>
              </a:lnSpc>
              <a:defRPr sz="32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4267" dirty="0">
                <a:solidFill>
                  <a:schemeClr val="bg1"/>
                </a:solidFill>
              </a:rPr>
              <a:t>Your Next Steps</a:t>
            </a:r>
            <a:endParaRPr sz="4267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D56F37-3BE5-8A4A-B239-FF70D74307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4735" y="1477765"/>
            <a:ext cx="2979165" cy="462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0270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/>
        </p:nvSpPr>
        <p:spPr>
          <a:xfrm>
            <a:off x="5644194" y="1730933"/>
            <a:ext cx="5333701" cy="3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3200" b="1" dirty="0">
                <a:latin typeface="Avenir Book" panose="02000503020000020003" pitchFamily="2" charset="0"/>
              </a:rPr>
              <a:t>Real Success at Work</a:t>
            </a:r>
          </a:p>
          <a:p>
            <a:pPr algn="ctr"/>
            <a:endParaRPr lang="en-US" sz="3200" b="1" dirty="0">
              <a:latin typeface="Avenir Book" panose="02000503020000020003" pitchFamily="2" charset="0"/>
            </a:endParaRPr>
          </a:p>
          <a:p>
            <a:pPr algn="ctr"/>
            <a:r>
              <a:rPr lang="en-US" sz="2800" dirty="0">
                <a:latin typeface="Avenir Book" panose="02000503020000020003" pitchFamily="2" charset="0"/>
              </a:rPr>
              <a:t>If you want to better hear God calling, get </a:t>
            </a:r>
            <a:r>
              <a:rPr lang="en-US" sz="2800" b="1" i="1" dirty="0">
                <a:latin typeface="Avenir Book" panose="02000503020000020003" pitchFamily="2" charset="0"/>
              </a:rPr>
              <a:t>Real Success at Work</a:t>
            </a:r>
            <a:r>
              <a:rPr lang="en-US" sz="2800" dirty="0">
                <a:latin typeface="Avenir Book" panose="02000503020000020003" pitchFamily="2" charset="0"/>
              </a:rPr>
              <a:t>, a 4-chapter individual or group study of Ephesians 2:10 about you as God’s masterpiece.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64B20B-F121-F34C-8972-1C9F1A3E7A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59"/>
          <a:stretch/>
        </p:blipFill>
        <p:spPr>
          <a:xfrm>
            <a:off x="0" y="6204432"/>
            <a:ext cx="12192000" cy="653568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FFEA50DF-4AC5-6C4A-AECA-AEBB389F1C2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3473" y="116797"/>
            <a:ext cx="1360968" cy="136096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6">
            <a:extLst>
              <a:ext uri="{FF2B5EF4-FFF2-40B4-BE49-F238E27FC236}">
                <a16:creationId xmlns:a16="http://schemas.microsoft.com/office/drawing/2014/main" id="{215888DC-75BC-D346-8390-609D6AA96D10}"/>
              </a:ext>
            </a:extLst>
          </p:cNvPr>
          <p:cNvSpPr/>
          <p:nvPr/>
        </p:nvSpPr>
        <p:spPr>
          <a:xfrm>
            <a:off x="1991109" y="271091"/>
            <a:ext cx="8917172" cy="1052895"/>
          </a:xfrm>
          <a:prstGeom prst="rect">
            <a:avLst/>
          </a:prstGeom>
          <a:solidFill>
            <a:srgbClr val="1373AE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685800">
              <a:lnSpc>
                <a:spcPct val="90000"/>
              </a:lnSpc>
              <a:defRPr sz="32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4267" dirty="0">
                <a:solidFill>
                  <a:schemeClr val="bg1"/>
                </a:solidFill>
              </a:rPr>
              <a:t>Your Next Steps</a:t>
            </a:r>
            <a:endParaRPr sz="4267" dirty="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D56F37-3BE5-8A4A-B239-FF70D743072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124735" y="1483972"/>
            <a:ext cx="2979165" cy="461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414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/>
          <p:nvPr/>
        </p:nvSpPr>
        <p:spPr>
          <a:xfrm>
            <a:off x="1921493" y="2174548"/>
            <a:ext cx="9056400" cy="373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en-US" sz="4000" dirty="0">
                <a:solidFill>
                  <a:srgbClr val="3D85C6"/>
                </a:solidFill>
                <a:latin typeface="Avenir Book" panose="02000503020000020003" pitchFamily="2" charset="0"/>
              </a:rPr>
              <a:t>For we are God’s masterpiece. </a:t>
            </a:r>
          </a:p>
          <a:p>
            <a:pPr algn="ctr"/>
            <a:r>
              <a:rPr lang="en-US" sz="4000" dirty="0">
                <a:solidFill>
                  <a:srgbClr val="3D85C6"/>
                </a:solidFill>
                <a:latin typeface="Avenir Book" panose="02000503020000020003" pitchFamily="2" charset="0"/>
              </a:rPr>
              <a:t>He has created us anew in Christ Jesus, so we can do the good things he planned for us long ago.</a:t>
            </a:r>
          </a:p>
          <a:p>
            <a:pPr algn="ctr"/>
            <a:r>
              <a:rPr lang="en-US" sz="4000" dirty="0">
                <a:solidFill>
                  <a:srgbClr val="3D85C6"/>
                </a:solidFill>
                <a:latin typeface="Avenir Book" panose="02000503020000020003" pitchFamily="2" charset="0"/>
              </a:rPr>
              <a:t>(Ephesians 2:10 NLT)</a:t>
            </a:r>
            <a:endParaRPr sz="4000" dirty="0">
              <a:solidFill>
                <a:srgbClr val="3D85C6"/>
              </a:solidFill>
              <a:latin typeface="Avenir Book" panose="02000503020000020003" pitchFamily="2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64B20B-F121-F34C-8972-1C9F1A3E7A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6359"/>
          <a:stretch/>
        </p:blipFill>
        <p:spPr>
          <a:xfrm>
            <a:off x="0" y="6204432"/>
            <a:ext cx="12192000" cy="653568"/>
          </a:xfrm>
          <a:prstGeom prst="rect">
            <a:avLst/>
          </a:prstGeom>
        </p:spPr>
      </p:pic>
      <p:pic>
        <p:nvPicPr>
          <p:cNvPr id="6" name="image1.png">
            <a:extLst>
              <a:ext uri="{FF2B5EF4-FFF2-40B4-BE49-F238E27FC236}">
                <a16:creationId xmlns:a16="http://schemas.microsoft.com/office/drawing/2014/main" id="{FFEA50DF-4AC5-6C4A-AECA-AEBB389F1C27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23473" y="116797"/>
            <a:ext cx="1360968" cy="1360968"/>
          </a:xfrm>
          <a:prstGeom prst="rect">
            <a:avLst/>
          </a:prstGeom>
          <a:ln w="12700">
            <a:miter lim="400000"/>
          </a:ln>
        </p:spPr>
      </p:pic>
      <p:sp>
        <p:nvSpPr>
          <p:cNvPr id="7" name="Shape 76">
            <a:extLst>
              <a:ext uri="{FF2B5EF4-FFF2-40B4-BE49-F238E27FC236}">
                <a16:creationId xmlns:a16="http://schemas.microsoft.com/office/drawing/2014/main" id="{215888DC-75BC-D346-8390-609D6AA96D10}"/>
              </a:ext>
            </a:extLst>
          </p:cNvPr>
          <p:cNvSpPr/>
          <p:nvPr/>
        </p:nvSpPr>
        <p:spPr>
          <a:xfrm>
            <a:off x="1991109" y="271091"/>
            <a:ext cx="8917172" cy="1052895"/>
          </a:xfrm>
          <a:prstGeom prst="rect">
            <a:avLst/>
          </a:prstGeom>
          <a:solidFill>
            <a:srgbClr val="1373AE"/>
          </a:solidFill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>
            <a:lvl1pPr algn="ctr" defTabSz="685800">
              <a:lnSpc>
                <a:spcPct val="90000"/>
              </a:lnSpc>
              <a:defRPr sz="3200">
                <a:solidFill>
                  <a:srgbClr val="FFFFFF"/>
                </a:solidFill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US" sz="4267" dirty="0">
                <a:solidFill>
                  <a:schemeClr val="bg1"/>
                </a:solidFill>
              </a:rPr>
              <a:t>God’s Masterpiece</a:t>
            </a:r>
            <a:endParaRPr sz="426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000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244</Words>
  <Application>Microsoft Macintosh PowerPoint</Application>
  <PresentationFormat>Widescreen</PresentationFormat>
  <Paragraphs>34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Avenir Book</vt:lpstr>
      <vt:lpstr>Avenir Heavy</vt:lpstr>
      <vt:lpstr>Calibri</vt:lpstr>
      <vt:lpstr>Calibri Light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 Miller</dc:creator>
  <cp:lastModifiedBy>Laura Miller</cp:lastModifiedBy>
  <cp:revision>4</cp:revision>
  <dcterms:created xsi:type="dcterms:W3CDTF">2021-02-15T18:24:22Z</dcterms:created>
  <dcterms:modified xsi:type="dcterms:W3CDTF">2021-02-15T18:48:01Z</dcterms:modified>
</cp:coreProperties>
</file>